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89" r:id="rId5"/>
    <p:sldId id="259" r:id="rId6"/>
    <p:sldId id="290" r:id="rId7"/>
    <p:sldId id="291" r:id="rId8"/>
    <p:sldId id="261" r:id="rId9"/>
    <p:sldId id="329" r:id="rId10"/>
    <p:sldId id="262" r:id="rId11"/>
    <p:sldId id="263" r:id="rId12"/>
    <p:sldId id="264" r:id="rId13"/>
    <p:sldId id="265" r:id="rId14"/>
    <p:sldId id="266" r:id="rId15"/>
    <p:sldId id="325" r:id="rId16"/>
    <p:sldId id="267" r:id="rId17"/>
    <p:sldId id="323" r:id="rId18"/>
    <p:sldId id="268" r:id="rId19"/>
    <p:sldId id="324" r:id="rId20"/>
    <p:sldId id="292" r:id="rId21"/>
    <p:sldId id="279" r:id="rId22"/>
    <p:sldId id="275" r:id="rId23"/>
    <p:sldId id="269" r:id="rId24"/>
    <p:sldId id="326" r:id="rId25"/>
    <p:sldId id="316" r:id="rId26"/>
    <p:sldId id="272" r:id="rId27"/>
    <p:sldId id="273" r:id="rId28"/>
    <p:sldId id="278" r:id="rId29"/>
    <p:sldId id="328" r:id="rId30"/>
    <p:sldId id="284" r:id="rId31"/>
    <p:sldId id="35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31" d="100"/>
          <a:sy n="31" d="100"/>
        </p:scale>
        <p:origin x="59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3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57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41425"/>
            <a:ext cx="12192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6">
              <a:lumMod val="75000"/>
              <a:alpha val="48000"/>
            </a:schemeClr>
          </a:solidFill>
        </p:spPr>
        <p:txBody>
          <a:bodyPr>
            <a:normAutofit/>
          </a:bodyPr>
          <a:lstStyle/>
          <a:p>
            <a:r>
              <a:rPr lang="en-US" i="1" dirty="0"/>
              <a:t>Αττικά οικοσυστήματα: </a:t>
            </a:r>
            <a:r>
              <a:rPr lang="el-GR" altLang="en-US" b="1" dirty="0"/>
              <a:t>Υγρότοποι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2"/>
          <p:cNvSpPr>
            <a:spLocks noGrp="1"/>
          </p:cNvSpPr>
          <p:nvPr/>
        </p:nvSpPr>
        <p:spPr>
          <a:xfrm>
            <a:off x="1524000" y="3602355"/>
            <a:ext cx="9144000" cy="812165"/>
          </a:xfrm>
          <a:prstGeom prst="rect">
            <a:avLst/>
          </a:prstGeom>
          <a:solidFill>
            <a:schemeClr val="accent2">
              <a:lumMod val="40000"/>
              <a:lumOff val="60000"/>
              <a:alpha val="48000"/>
            </a:schemeClr>
          </a:solidFill>
        </p:spPr>
        <p:txBody>
          <a:bodyPr vert="horz" lIns="91440" tIns="45720" rIns="91440" bIns="45720" rtlCol="0">
            <a:normAutofit fontScale="90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>
                <a:sym typeface="+mn-ea"/>
              </a:rPr>
              <a:t>Ο.ΦΥ.ΠΕ.Κ.Α., Μονάδα Διαχείρισης Εθνικών Πάρκων Πάρνηθας, Σχινιά </a:t>
            </a:r>
            <a:endParaRPr lang="el-GR"/>
          </a:p>
          <a:p>
            <a:r>
              <a:rPr lang="el-GR">
                <a:sym typeface="+mn-ea"/>
              </a:rPr>
              <a:t>και Προστατευόμενων Περιοχών Σαρωνικού Κόλπου</a:t>
            </a:r>
            <a:endParaRPr lang="el-GR"/>
          </a:p>
        </p:txBody>
      </p:sp>
      <p:sp>
        <p:nvSpPr>
          <p:cNvPr id="6" name="Text Box 5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  <p:pic>
        <p:nvPicPr>
          <p:cNvPr id="8" name="Picture 7" descr="_Μικρό logo ΟΦΥΠΕΚΑ"/>
          <p:cNvPicPr>
            <a:picLocks noChangeAspect="1"/>
          </p:cNvPicPr>
          <p:nvPr/>
        </p:nvPicPr>
        <p:blipFill>
          <a:blip r:embed="rId3"/>
          <a:srcRect l="15865" t="16008" r="14850" b="16008"/>
          <a:stretch>
            <a:fillRect/>
          </a:stretch>
        </p:blipFill>
        <p:spPr>
          <a:xfrm>
            <a:off x="275590" y="5558790"/>
            <a:ext cx="1248410" cy="10960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7887_SchiniasN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1953260"/>
            <a:ext cx="12192635" cy="9144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" y="5523865"/>
            <a:ext cx="3863975" cy="101663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Νερό και φυσική βλάστηση κάνουν έναν υγρότοπο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tland__Phragmites australis__50686_79f16ec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06015"/>
            <a:ext cx="12192000" cy="9264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405" y="5275580"/>
            <a:ext cx="5110480" cy="108331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Ο υγρότοπος γλυκού νερού έχει υγρόφιλα φυτά, όπως το αγριοκάλαμο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05622_Platanusorientalis_leav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00"/>
            <a:ext cx="12192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695" y="5508625"/>
            <a:ext cx="5431790" cy="69469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...και υγρόφιλα δέντρα, όπως ο πλάτανος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40524Vravrona_60_Salicorni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0"/>
            <a:ext cx="12192635" cy="914527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115" y="5708015"/>
            <a:ext cx="7903210" cy="90995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Ένας αλμυρόβαλτος έχει αλόφιλα φυτά (ανθεκτικά στο αλάτι), όπως οι αρμυρήθρες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1314_low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1386205"/>
            <a:ext cx="12192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515" y="5516245"/>
            <a:ext cx="4782185" cy="84137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...και δέντρα ανθεκτικά στο αλάτι, όπως η κουκουναριά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40524Vravrona_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1229995"/>
            <a:ext cx="12192635" cy="9144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" y="5536565"/>
            <a:ext cx="8199120" cy="97853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Οι λόφοι έχουν βλάστηση ανθεκτική στην καλοκαιρινή ξηρασία: </a:t>
            </a:r>
            <a:r>
              <a:rPr lang="el-GR" altLang="en-GB" sz="2400">
                <a:sym typeface="+mn-ea"/>
              </a:rPr>
              <a:t>θάμνους (πουρνάρι, αγριελιά κ.ά.) και </a:t>
            </a:r>
            <a:r>
              <a:rPr lang="el-GR" altLang="en-GB" sz="2400"/>
              <a:t>φρύγανα (αστοιβές κ.ά.)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squito__1280px-Culex_sp_larva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61340"/>
            <a:ext cx="12192000" cy="7419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" y="5560695"/>
            <a:ext cx="6494780" cy="746125"/>
          </a:xfrm>
          <a:solidFill>
            <a:schemeClr val="bg1"/>
          </a:solidFill>
        </p:spPr>
        <p:txBody>
          <a:bodyPr anchor="ctr" anchorCtr="0">
            <a:normAutofit fontScale="97500"/>
          </a:bodyPr>
          <a:lstStyle/>
          <a:p>
            <a:pPr marL="0" indent="0">
              <a:buNone/>
            </a:pPr>
            <a:r>
              <a:rPr lang="el-GR" altLang="en-GB" sz="2400"/>
              <a:t>Το γλυκό νερό φιλοξενεί πολλά υδρόβια ασπόνδυλα, όπως οι προνύμφες κουνουπιών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tland__Pelophylax kurtmuelleri__4f988c59-73ac-4a77-b958-e46ad26d0d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4850"/>
            <a:ext cx="12192000" cy="756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5543550"/>
            <a:ext cx="4930140" cy="60769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...αμφίβια, όπως ο βαλκανοβάτραχος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etland__Mauremys rivulata__d11407d42af0cb76a2ef6e3309abf382-15140674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78815"/>
            <a:ext cx="12192000" cy="81311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480" y="519430"/>
            <a:ext cx="4264025" cy="54673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...ερπετά, όπως οι νεροχελώνες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lasgus marathonicus__PA150911__Sta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1807845"/>
            <a:ext cx="12192635" cy="9144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910" y="5795645"/>
            <a:ext cx="5890260" cy="546100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...λίγα ψάρια, όπως το ενδημικό αττικόψαρο</a:t>
            </a:r>
            <a:endParaRPr lang="el-GR" sz="2400"/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391140" y="6409690"/>
            <a:ext cx="157353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Σταμάτης Ζόγκαρης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40524Vravrona_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73455"/>
            <a:ext cx="12192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550" y="5309870"/>
            <a:ext cx="6461125" cy="109220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Οι μικροί παράκτιοι υγρότοποι είναι σημαντικοί για τα μεταναστευτικά πουλιά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tland__Anas platyrhynchos__1280px-Anas_platyrhynchos_LC00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57400"/>
            <a:ext cx="12192000" cy="91630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7080" y="589280"/>
            <a:ext cx="4850765" cy="141160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Πάπιες, όπως η πρασινοκέφαλη, διαχειμάζουν στους υγρότοπους της Μεσογείου που δεν παγώνουν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inga nebularia__1320714_large817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-535305"/>
            <a:ext cx="12191365" cy="812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690" y="4316730"/>
            <a:ext cx="5128260" cy="121221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Ο πρασινοσκέλης και άλλα παρυδάτια κάνουν στάση στο μεταναστευτικό ταξίδι τους για να πάρουν δυνάμεις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tland__Himantopus himantopus__B136e Otars Opermanis, Himantopus himantopu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78940"/>
            <a:ext cx="12192000" cy="85369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" y="5300980"/>
            <a:ext cx="4922520" cy="98869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Ο καλαμοκανάς κυνηγάει ασπόνδυλα στο ρηχό νερό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etland__Ardea cinerea__graureiher-ardea-cinerea-1df09bc0-cb8b-40f8-9b9a-f50c8fde25c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635" cy="8128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2430" y="5759450"/>
            <a:ext cx="6521450" cy="89344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Ο σταχτοτσικνιάς ψαρεύει μόνιμα εδώ, ενώ άλλα είδη ερωδιού περνούν κατά τη μετανάστευση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etland__Alcedo atthis__image Michael_Neubauer_alcedo_atthis_eisvoge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" y="-1275080"/>
            <a:ext cx="12193270" cy="8133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960" y="5299075"/>
            <a:ext cx="3079115" cy="100457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Η αλκυόνη ψαρεύει βουτώντας από ψηλά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tland__Gallinula chloropus__DSC_5005a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1270635"/>
            <a:ext cx="12192635" cy="8128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985" y="5335905"/>
            <a:ext cx="4308475" cy="95377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Η νερόκοτα δεν απομακρύνεται από την παρόχθια βλάστηση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tland__Fulica atra__2620599_large769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000"/>
            <a:ext cx="12192635" cy="812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510" y="5277485"/>
            <a:ext cx="4839970" cy="123126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Η φαλαρίδα είναι παμφάγο είδος</a:t>
            </a:r>
          </a:p>
          <a:p>
            <a:pPr marL="0" indent="0">
              <a:buNone/>
            </a:pPr>
            <a:r>
              <a:rPr lang="el-GR" altLang="en-GB" sz="2400"/>
              <a:t>Έχει μοναδικά πόδια με λοβούς στα δάχτυλα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ulpes__Vos-Red-fox-Vulpes-Vulpes_marcelloromeo_VH_00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-1272540"/>
            <a:ext cx="12191365" cy="8130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805" y="5104765"/>
            <a:ext cx="6260465" cy="1064260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Η αλεπού είναι ευκαιριακός θηρευτής: ζει σχεδόν παντού, κυνηγάει ό,τι είναι διαθέσιμο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10409Attiki_22_Kaisariani_Trachemysscript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1586230"/>
            <a:ext cx="12192000" cy="9144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295" y="5215255"/>
            <a:ext cx="7506970" cy="142049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Η νεροχελώνα με τα κόκκινα μάγουλα είναι εξωτικό είδος και ανταγωνίζεται τις ευρωπαϊκές νεροχελώνες</a:t>
            </a:r>
          </a:p>
          <a:p>
            <a:pPr marL="0" indent="0">
              <a:buNone/>
            </a:pPr>
            <a:r>
              <a:rPr lang="el-GR" altLang="en-GB" sz="2400"/>
              <a:t>Μην την ελευθερώνετε στη φύση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20717Cyprus_26_remaMaroulaina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1984375"/>
            <a:ext cx="12192000" cy="9144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405" y="493395"/>
            <a:ext cx="8162290" cy="143764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Η εντατική άντληση νερού εξαντλεί τους μικρούς υγρότοπους</a:t>
            </a:r>
          </a:p>
          <a:p>
            <a:pPr marL="0" indent="0">
              <a:buNone/>
            </a:pPr>
            <a:r>
              <a:rPr lang="el-GR" altLang="en-GB" sz="2400"/>
              <a:t>Με σωστή διαχείριση, το νερό επαρκεί για τις καλλιέργειες και την άγρια ζωή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olviValitsa_lakesideanimals"/>
          <p:cNvPicPr>
            <a:picLocks noChangeAspect="1"/>
          </p:cNvPicPr>
          <p:nvPr/>
        </p:nvPicPr>
        <p:blipFill>
          <a:blip r:embed="rId2"/>
          <a:srcRect l="948" r="1038"/>
          <a:stretch>
            <a:fillRect/>
          </a:stretch>
        </p:blipFill>
        <p:spPr>
          <a:xfrm>
            <a:off x="3183890" y="367665"/>
            <a:ext cx="8990965" cy="64903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795" y="2222500"/>
            <a:ext cx="3494405" cy="1749425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altLang="en-GB" sz="2400"/>
              <a:t>Η παρόχθια ζώνη είναι: </a:t>
            </a:r>
          </a:p>
          <a:p>
            <a:r>
              <a:rPr lang="el-GR" altLang="en-GB" sz="2400"/>
              <a:t>κέντρο βιοποικιλότητας </a:t>
            </a:r>
          </a:p>
          <a:p>
            <a:r>
              <a:rPr lang="el-GR" altLang="en-GB" sz="2400"/>
              <a:t>φυσικό φίλτρο νερού</a:t>
            </a:r>
          </a:p>
          <a:p>
            <a:r>
              <a:rPr lang="el-GR" altLang="en-GB" sz="2400"/>
              <a:t>ζώνη πλημμυρών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331450" y="6409690"/>
            <a:ext cx="163322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σχέδιο Β. Χατζηρβασάνης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oogleEarth__remaRafina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7110" y="368300"/>
            <a:ext cx="13199110" cy="648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665" y="5654040"/>
            <a:ext cx="7910195" cy="74358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Οι άνθρωποι καλλιεργούν και κτίζουν στη ζώνη πλημμυρών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tland__floodzone__Τα θαμμένα ποτάμια της Αθήνας (14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085" y="-56515"/>
            <a:ext cx="5796915" cy="69145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595" y="1842770"/>
            <a:ext cx="5379720" cy="4351655"/>
          </a:xfrm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Τι απόγιναν οι ποταμοί της Αθήνας;</a:t>
            </a:r>
          </a:p>
          <a:p>
            <a:pPr marL="0" indent="0">
              <a:buNone/>
            </a:pPr>
            <a:r>
              <a:rPr lang="el-GR" altLang="en-GB" sz="2400"/>
              <a:t>Στενεύοντας ή σκεπάζοντας έναν ποταμό για να χτίσουμε μια πόλη, εξαφανίζουμε ένα οικοσύστημα αλλά μια ζώνη πλημμυρών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etland__floodzone__20200919Pontiki__Mouzaki-floo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5530850"/>
            <a:ext cx="4992370" cy="97091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...αλλά τα πλημμυρικά νερά περνούν παρασύροντας κτίρια και δρόμους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277_eutrofic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032000" y="-1610360"/>
            <a:ext cx="16256635" cy="121932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5361940"/>
            <a:ext cx="8250555" cy="113538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Τα γεωργικά φάρμακα ξεπλένονται και καταλήγουν στα νερά</a:t>
            </a:r>
          </a:p>
          <a:p>
            <a:pPr marL="0" indent="0">
              <a:buNone/>
            </a:pPr>
            <a:r>
              <a:rPr lang="el-GR" altLang="en-GB" sz="2400"/>
              <a:t>Με προσεκτική γεωργία διατηρούμε καθαρά τα νερά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tland__pollution__water-pollu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335915"/>
            <a:ext cx="12192000" cy="91427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625" y="571500"/>
            <a:ext cx="6936105" cy="1120140"/>
          </a:xfrm>
          <a:solidFill>
            <a:schemeClr val="bg1"/>
          </a:solidFill>
        </p:spPr>
        <p:txBody>
          <a:bodyPr anchor="ctr" anchorCtr="0">
            <a:normAutofit fontScale="90000" lnSpcReduction="10000"/>
          </a:bodyPr>
          <a:lstStyle/>
          <a:p>
            <a:pPr marL="0" indent="0">
              <a:buNone/>
            </a:pPr>
            <a:r>
              <a:rPr lang="el-GR" altLang="en-GB" sz="2400"/>
              <a:t>Βιομηχανικά λύματα και αποχετεύσεις ρυπαίνουν τα νερά</a:t>
            </a:r>
          </a:p>
          <a:p>
            <a:pPr marL="0" indent="0">
              <a:buNone/>
            </a:pPr>
            <a:r>
              <a:rPr lang="el-GR" altLang="en-GB" sz="2400"/>
              <a:t>Με βιολογικό καθαρισμό λυμάτων και αποθήκευση των πιο τοξικών χημικών, προστατεύουμε τους υγρότοπους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tland__floodzone__20191126__Kineta_Sentinel2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1460" y="-2546985"/>
            <a:ext cx="6860540" cy="9404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050" y="1825625"/>
            <a:ext cx="4803775" cy="435165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Ανάλογα με τη διαχείριση, οι υγρότοποι θα προσφέρουν νερό ή θα παρασύρουν το χώμα στη θάλασσα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495280" y="6409690"/>
            <a:ext cx="1469390" cy="24511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</a:t>
            </a:r>
            <a:r>
              <a:rPr lang="en-US" altLang="el-GR" sz="1000"/>
              <a:t>Copernicus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etland__Alcedo atthis__alcedo-atthis-06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316865"/>
            <a:ext cx="12192635" cy="843661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8465" y="5556885"/>
            <a:ext cx="6096000" cy="901700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Ένας υγρότοπος πιάνει λίγο χώρο αλλά προσφέρει πολλά: νερό-τροφή-σπίτι-αναψυχή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Θέση κειμένου 3"/>
          <p:cNvSpPr txBox="1"/>
          <p:nvPr/>
        </p:nvSpPr>
        <p:spPr>
          <a:xfrm>
            <a:off x="1634490" y="1479550"/>
            <a:ext cx="9642475" cy="253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800" dirty="0">
                <a:solidFill>
                  <a:schemeClr val="tx1"/>
                </a:solidFill>
              </a:rPr>
              <a:t>Η φωτογραφική παρουσίαση είναι μέρος του εκπαιδευτικού υλικού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l-GR" sz="1800" dirty="0">
                <a:solidFill>
                  <a:schemeClr val="tx1"/>
                </a:solidFill>
              </a:rPr>
              <a:t>του Οργανισμού Φυσικού Περιβάλλοντος και Κλιματικής </a:t>
            </a:r>
            <a:r>
              <a:rPr lang="el-GR" sz="1800">
                <a:sym typeface="+mn-ea"/>
              </a:rPr>
              <a:t>Αλλαγής (Ο.ΦΥ.ΠΕ.Κ.Α., Μονάδα Διαχείρισης Εθνικών Πάρκων Πάρνηθας, Σχινιά </a:t>
            </a:r>
            <a:r>
              <a:rPr lang="en-US" sz="1800" dirty="0">
                <a:solidFill>
                  <a:schemeClr val="tx1"/>
                </a:solidFill>
              </a:rPr>
              <a:t>και Προστατευόμενων Περιοχών Σαρωνικού Κόλπου</a:t>
            </a:r>
            <a:r>
              <a:rPr lang="el-GR" altLang="en-US" sz="1800" dirty="0">
                <a:solidFill>
                  <a:schemeClr val="tx1"/>
                </a:solidFill>
              </a:rPr>
              <a:t>)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endParaRPr lang="el-GR" sz="1800" dirty="0">
              <a:solidFill>
                <a:schemeClr val="tx1"/>
              </a:solidFill>
            </a:endParaRPr>
          </a:p>
          <a:p>
            <a:r>
              <a:rPr lang="el-GR" sz="1800" dirty="0">
                <a:solidFill>
                  <a:schemeClr val="tx1"/>
                </a:solidFill>
              </a:rPr>
              <a:t>Ερμηνεία περιβάλλοντος: Βασίλης </a:t>
            </a:r>
            <a:r>
              <a:rPr lang="el-GR" sz="1800" dirty="0" err="1">
                <a:solidFill>
                  <a:schemeClr val="tx1"/>
                </a:solidFill>
              </a:rPr>
              <a:t>Χατζηρβασάνης (</a:t>
            </a:r>
            <a:r>
              <a:rPr lang="el-GR" dirty="0" err="1">
                <a:solidFill>
                  <a:schemeClr val="tx1"/>
                </a:solidFill>
              </a:rPr>
              <a:t>ΑΤΕΠΕ</a:t>
            </a:r>
            <a:r>
              <a:rPr lang="en-US" altLang="el-GR" dirty="0" err="1">
                <a:solidFill>
                  <a:schemeClr val="tx1"/>
                </a:solidFill>
              </a:rPr>
              <a:t> </a:t>
            </a:r>
            <a:r>
              <a:rPr lang="el-GR" altLang="en-US" dirty="0" err="1">
                <a:solidFill>
                  <a:schemeClr val="tx1"/>
                </a:solidFill>
              </a:rPr>
              <a:t>Διαχείριση Οικοσυστημάτων</a:t>
            </a:r>
            <a:r>
              <a:rPr lang="el-GR" dirty="0" err="1">
                <a:solidFill>
                  <a:schemeClr val="tx1"/>
                </a:solidFill>
              </a:rPr>
              <a:t>, https://atepe.gr</a:t>
            </a:r>
            <a:r>
              <a:rPr lang="el-GR" sz="1800" dirty="0" err="1">
                <a:solidFill>
                  <a:schemeClr val="tx1"/>
                </a:solidFill>
              </a:rPr>
              <a:t>)</a:t>
            </a:r>
            <a:r>
              <a:rPr lang="el-GR" sz="1800">
                <a:solidFill>
                  <a:schemeClr val="tx1"/>
                </a:solidFill>
              </a:rPr>
              <a:t>.</a:t>
            </a:r>
          </a:p>
          <a:p>
            <a:r>
              <a:rPr lang="el-GR" sz="1800" dirty="0">
                <a:solidFill>
                  <a:schemeClr val="tx1"/>
                </a:solidFill>
              </a:rPr>
              <a:t>Οι εικόνες προέρχονται από το διαδίκτυο (</a:t>
            </a:r>
            <a:r>
              <a:rPr lang="el-GR" dirty="0">
                <a:solidFill>
                  <a:schemeClr val="tx1"/>
                </a:solidFill>
              </a:rPr>
              <a:t>εκτός αν αναφέρεται διαφορετικά</a:t>
            </a:r>
            <a:r>
              <a:rPr lang="el-GR" sz="1800"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-635" y="0"/>
            <a:ext cx="12192635" cy="3683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ΥΓΡΟΤΟΠΙΚΑ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898457" y="4289201"/>
            <a:ext cx="6192520" cy="2231390"/>
            <a:chOff x="1643" y="1998"/>
            <a:chExt cx="9752" cy="3514"/>
          </a:xfrm>
        </p:grpSpPr>
        <p:sp>
          <p:nvSpPr>
            <p:cNvPr id="13" name="Ορθογώνιο 3"/>
            <p:cNvSpPr/>
            <p:nvPr/>
          </p:nvSpPr>
          <p:spPr>
            <a:xfrm>
              <a:off x="1643" y="1998"/>
              <a:ext cx="9752" cy="35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pic>
          <p:nvPicPr>
            <p:cNvPr id="14" name="Εικόνα 6" descr="Description: F:\2014_2020\SMART SPECIALIZATION\WORSHOP_EDP_01_POLITISMOS_TOYRISMOS\YLIKO DHMOSIEYSHS\espa1420_logo_rgb.jpg"/>
            <p:cNvPicPr/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581" y="2329"/>
              <a:ext cx="1701" cy="1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Εικόνα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7" y="3665"/>
              <a:ext cx="9525" cy="975"/>
            </a:xfrm>
            <a:prstGeom prst="rect">
              <a:avLst/>
            </a:prstGeom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8" y="2278"/>
              <a:ext cx="1724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Ορθογώνιο 5"/>
            <p:cNvSpPr/>
            <p:nvPr/>
          </p:nvSpPr>
          <p:spPr>
            <a:xfrm>
              <a:off x="3459" y="2414"/>
              <a:ext cx="3284" cy="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l-GR" sz="1100" b="1" dirty="0"/>
                <a:t>Ευρωπαϊκή Ένωση </a:t>
              </a:r>
              <a:endParaRPr lang="el-GR" sz="1100" dirty="0"/>
            </a:p>
            <a:p>
              <a:r>
                <a:rPr lang="el-GR" sz="1100" dirty="0"/>
                <a:t>Ευρωπαϊκό Ταμείο Περιφερειακής Ανάπτυξης 	</a:t>
              </a:r>
            </a:p>
          </p:txBody>
        </p:sp>
      </p:grpSp>
      <p:pic>
        <p:nvPicPr>
          <p:cNvPr id="24" name="Content Placeholder 9" descr="_Μεγάλο logo ΟΦΥΠΕΚΑ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6136957" y="4627940"/>
            <a:ext cx="1089361" cy="46302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644</Words>
  <Application>Microsoft Office PowerPoint</Application>
  <PresentationFormat>Widescreen</PresentationFormat>
  <Paragraphs>90</Paragraphs>
  <Slides>31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Αττικά οικοσυστήματα: Υγρότοποι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Αττικά οικοσυστήματα: Θάλασσα</dc:title>
  <dc:creator>v</dc:creator>
  <cp:lastModifiedBy>Jiries</cp:lastModifiedBy>
  <cp:revision>31</cp:revision>
  <dcterms:created xsi:type="dcterms:W3CDTF">2021-11-03T10:14:00Z</dcterms:created>
  <dcterms:modified xsi:type="dcterms:W3CDTF">2022-03-11T15:02:57Z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142C04F6C93E4873A3C40211DA0395F0</vt:lpwstr>
  </property>
  <property fmtid="{D5CDD505-2E9C-101B-9397-08002B2CF9AE}" pid="3" name="KSOProductBuildVer">
    <vt:lpwstr>2057-11.2.0.11029</vt:lpwstr>
  </property>
</Properties>
</file>